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313ce504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8" name="Google Shape;58;g14313ce504c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3588581" y="2280281"/>
            <a:ext cx="1981500" cy="1143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324675" y="104419"/>
            <a:ext cx="20826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Fee </a:t>
            </a:r>
            <a:r>
              <a:rPr i="0" lang="en" sz="1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1400">
                <a:solidFill>
                  <a:srgbClr val="FF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Feechi/Felienne/Felix)</a:t>
            </a:r>
            <a:endParaRPr sz="1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1497051" y="2308300"/>
            <a:ext cx="2132700" cy="10956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3242006" y="722869"/>
            <a:ext cx="5754300" cy="15876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Background/interests: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bdfgfgfhfbjgf</a:t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3242006" y="173456"/>
            <a:ext cx="5754300" cy="510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Introduction: </a:t>
            </a:r>
            <a:endParaRPr b="1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325611" y="2389783"/>
            <a:ext cx="2838000" cy="12363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1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to Reliable Technology: </a:t>
            </a:r>
            <a:r>
              <a:rPr lang="en" sz="900">
                <a:solidFill>
                  <a:schemeClr val="dk1"/>
                </a:solidFill>
              </a:rPr>
              <a:t>Fee has high </a:t>
            </a:r>
            <a:r>
              <a:rPr lang="en" sz="900">
                <a:solidFill>
                  <a:srgbClr val="FF0000"/>
                </a:solidFill>
              </a:rPr>
              <a:t>access to reliable devices</a:t>
            </a:r>
            <a:r>
              <a:rPr lang="en" sz="900">
                <a:solidFill>
                  <a:schemeClr val="dk1"/>
                </a:solidFill>
              </a:rPr>
              <a:t> and to reliable </a:t>
            </a:r>
            <a:r>
              <a:rPr lang="en" sz="900">
                <a:solidFill>
                  <a:srgbClr val="FF0000"/>
                </a:solidFill>
              </a:rPr>
              <a:t>internet</a:t>
            </a:r>
            <a:r>
              <a:rPr lang="en" sz="900">
                <a:solidFill>
                  <a:schemeClr val="dk1"/>
                </a:solidFill>
              </a:rPr>
              <a:t>. Fee </a:t>
            </a:r>
            <a:r>
              <a:rPr lang="en" sz="900">
                <a:solidFill>
                  <a:srgbClr val="FF0000"/>
                </a:solidFill>
              </a:rPr>
              <a:t>relies on their own devices</a:t>
            </a:r>
            <a:r>
              <a:rPr lang="en" sz="900">
                <a:solidFill>
                  <a:schemeClr val="dk1"/>
                </a:solidFill>
              </a:rPr>
              <a:t> and rarely uses a </a:t>
            </a:r>
            <a:r>
              <a:rPr lang="en" sz="900">
                <a:solidFill>
                  <a:srgbClr val="FF0000"/>
                </a:solidFill>
              </a:rPr>
              <a:t>shared device or a public device</a:t>
            </a:r>
            <a:r>
              <a:rPr lang="en" sz="900">
                <a:solidFill>
                  <a:schemeClr val="dk1"/>
                </a:solidFill>
              </a:rPr>
              <a:t> to get work done. This affects how and when Fee uses technology.</a:t>
            </a:r>
            <a:endParaRPr i="0" sz="900" u="none" cap="none" strike="noStrike">
              <a:solidFill>
                <a:schemeClr val="dk1"/>
              </a:solidFill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5491420" y="2308300"/>
            <a:ext cx="2233800" cy="11439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4602665" y="3583474"/>
            <a:ext cx="3075000" cy="9009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3242015" y="2389783"/>
            <a:ext cx="2838000" cy="12363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1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 Literacy/Education/Culture: </a:t>
            </a:r>
            <a:r>
              <a:rPr lang="en" sz="900">
                <a:solidFill>
                  <a:srgbClr val="212529"/>
                </a:solidFill>
              </a:rPr>
              <a:t>Fee had </a:t>
            </a:r>
            <a:r>
              <a:rPr lang="en" sz="900">
                <a:solidFill>
                  <a:srgbClr val="FF0000"/>
                </a:solidFill>
              </a:rPr>
              <a:t>access to high quality education</a:t>
            </a:r>
            <a:r>
              <a:rPr lang="en" sz="900">
                <a:solidFill>
                  <a:srgbClr val="212529"/>
                </a:solidFill>
              </a:rPr>
              <a:t> growing up and was </a:t>
            </a:r>
            <a:r>
              <a:rPr lang="en" sz="900">
                <a:solidFill>
                  <a:srgbClr val="FF0000"/>
                </a:solidFill>
              </a:rPr>
              <a:t>exposed to a variety of technologies.</a:t>
            </a:r>
            <a:r>
              <a:rPr lang="en" sz="900">
                <a:solidFill>
                  <a:srgbClr val="212529"/>
                </a:solidFill>
              </a:rPr>
              <a:t> They also have </a:t>
            </a:r>
            <a:r>
              <a:rPr lang="en" sz="900">
                <a:solidFill>
                  <a:srgbClr val="FF0000"/>
                </a:solidFill>
              </a:rPr>
              <a:t>more experience</a:t>
            </a:r>
            <a:r>
              <a:rPr lang="en" sz="900">
                <a:solidFill>
                  <a:srgbClr val="212529"/>
                </a:solidFill>
              </a:rPr>
              <a:t> and </a:t>
            </a:r>
            <a:r>
              <a:rPr lang="en" sz="900">
                <a:solidFill>
                  <a:srgbClr val="FF0000"/>
                </a:solidFill>
              </a:rPr>
              <a:t>struggle less with software</a:t>
            </a:r>
            <a:r>
              <a:rPr lang="en" sz="900">
                <a:solidFill>
                  <a:srgbClr val="212529"/>
                </a:solidFill>
              </a:rPr>
              <a:t> that uses implicit assumptions, cultural references, jargon, or complex sentence structures</a:t>
            </a:r>
            <a:endParaRPr i="1" sz="900" u="none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6158420" y="2389783"/>
            <a:ext cx="2838000" cy="12363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1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Attitudes toward Technology Risks: </a:t>
            </a:r>
            <a:r>
              <a:rPr lang="en" sz="900">
                <a:solidFill>
                  <a:schemeClr val="dk1"/>
                </a:solidFill>
              </a:rPr>
              <a:t>Fee doesn't mind </a:t>
            </a:r>
            <a:r>
              <a:rPr lang="en" sz="900">
                <a:solidFill>
                  <a:srgbClr val="FF0000"/>
                </a:solidFill>
              </a:rPr>
              <a:t>taking risks using features of technology</a:t>
            </a:r>
            <a:r>
              <a:rPr lang="en" sz="900">
                <a:solidFill>
                  <a:schemeClr val="dk1"/>
                </a:solidFill>
              </a:rPr>
              <a:t> that haven't been proven to work. When Fee is presented with </a:t>
            </a:r>
            <a:r>
              <a:rPr lang="en" sz="900">
                <a:solidFill>
                  <a:srgbClr val="FF0000"/>
                </a:solidFill>
              </a:rPr>
              <a:t>challenges</a:t>
            </a:r>
            <a:r>
              <a:rPr lang="en" sz="900">
                <a:solidFill>
                  <a:schemeClr val="dk1"/>
                </a:solidFill>
              </a:rPr>
              <a:t> because they have tried a new way that doesn't work, it </a:t>
            </a:r>
            <a:r>
              <a:rPr lang="en" sz="900">
                <a:solidFill>
                  <a:srgbClr val="FF0000"/>
                </a:solidFill>
              </a:rPr>
              <a:t>doesn't change their attitudes toward technology.</a:t>
            </a:r>
            <a:endParaRPr i="0" sz="900" u="none" cap="none" strike="noStrike">
              <a:solidFill>
                <a:srgbClr val="FF0000"/>
              </a:solidFill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3242015" y="3774359"/>
            <a:ext cx="2838000" cy="12363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1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Perceived Control and Attitude toward Authority: </a:t>
            </a:r>
            <a:endParaRPr b="0" i="1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Fee views t</a:t>
            </a:r>
            <a:r>
              <a:rPr lang="en" sz="900">
                <a:solidFill>
                  <a:srgbClr val="FF0000"/>
                </a:solidFill>
              </a:rPr>
              <a:t>echnology's output as a suggestion</a:t>
            </a:r>
            <a:r>
              <a:rPr lang="en" sz="900">
                <a:solidFill>
                  <a:schemeClr val="dk1"/>
                </a:solidFill>
              </a:rPr>
              <a:t> that they can </a:t>
            </a:r>
            <a:r>
              <a:rPr lang="en" sz="900">
                <a:solidFill>
                  <a:srgbClr val="FF0000"/>
                </a:solidFill>
              </a:rPr>
              <a:t>challenge</a:t>
            </a:r>
            <a:r>
              <a:rPr lang="en" sz="900">
                <a:solidFill>
                  <a:schemeClr val="dk1"/>
                </a:solidFill>
              </a:rPr>
              <a:t> or </a:t>
            </a:r>
            <a:r>
              <a:rPr lang="en" sz="900">
                <a:solidFill>
                  <a:srgbClr val="FF0000"/>
                </a:solidFill>
              </a:rPr>
              <a:t>change</a:t>
            </a:r>
            <a:r>
              <a:rPr lang="en" sz="900">
                <a:solidFill>
                  <a:schemeClr val="dk1"/>
                </a:solidFill>
              </a:rPr>
              <a:t>. As a result, Fee often feels that they have </a:t>
            </a:r>
            <a:r>
              <a:rPr lang="en" sz="900">
                <a:solidFill>
                  <a:srgbClr val="FF0000"/>
                </a:solidFill>
              </a:rPr>
              <a:t>control in the experiences they have when they use technology.</a:t>
            </a:r>
            <a:endParaRPr i="0" sz="900" u="none" cap="none" strike="noStrike">
              <a:solidFill>
                <a:srgbClr val="FF0000"/>
              </a:solidFill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6167588" y="3772352"/>
            <a:ext cx="2838000" cy="12405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1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Technology Self-Efficacy: </a:t>
            </a:r>
            <a:r>
              <a:rPr lang="en" sz="900">
                <a:solidFill>
                  <a:schemeClr val="dk1"/>
                </a:solidFill>
              </a:rPr>
              <a:t>Fee has </a:t>
            </a:r>
            <a:r>
              <a:rPr lang="en" sz="900">
                <a:solidFill>
                  <a:srgbClr val="FF0000"/>
                </a:solidFill>
              </a:rPr>
              <a:t>higher technology self-efficacy </a:t>
            </a:r>
            <a:r>
              <a:rPr lang="en" sz="900">
                <a:solidFill>
                  <a:schemeClr val="dk1"/>
                </a:solidFill>
              </a:rPr>
              <a:t>than their peers about doing </a:t>
            </a:r>
            <a:r>
              <a:rPr lang="en" sz="900">
                <a:solidFill>
                  <a:srgbClr val="FF0000"/>
                </a:solidFill>
              </a:rPr>
              <a:t>unfamiliar</a:t>
            </a:r>
            <a:r>
              <a:rPr lang="en" sz="900">
                <a:solidFill>
                  <a:schemeClr val="dk1"/>
                </a:solidFill>
              </a:rPr>
              <a:t> computing tasks. If problems arise with technology, Fee often </a:t>
            </a:r>
            <a:r>
              <a:rPr lang="en" sz="900">
                <a:solidFill>
                  <a:srgbClr val="FF0000"/>
                </a:solidFill>
              </a:rPr>
              <a:t>blames the technology</a:t>
            </a:r>
            <a:r>
              <a:rPr lang="en" sz="900">
                <a:solidFill>
                  <a:schemeClr val="dk1"/>
                </a:solidFill>
              </a:rPr>
              <a:t> for the problems. This affects whether and how they will persevere with a task.</a:t>
            </a:r>
            <a:endParaRPr i="0" sz="900" u="none" cap="none" strike="noStrike">
              <a:solidFill>
                <a:schemeClr val="dk1"/>
              </a:solidFill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316444" y="3774359"/>
            <a:ext cx="2838000" cy="12363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1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Technology Privacy and Security: </a:t>
            </a:r>
            <a:r>
              <a:rPr lang="en" sz="900">
                <a:solidFill>
                  <a:srgbClr val="212529"/>
                </a:solidFill>
              </a:rPr>
              <a:t>Fee </a:t>
            </a:r>
            <a:r>
              <a:rPr lang="en" sz="900">
                <a:solidFill>
                  <a:srgbClr val="FF0000"/>
                </a:solidFill>
              </a:rPr>
              <a:t>fears losing personal information</a:t>
            </a:r>
            <a:r>
              <a:rPr lang="en" sz="900">
                <a:solidFill>
                  <a:srgbClr val="212529"/>
                </a:solidFill>
              </a:rPr>
              <a:t>, like their identity, to </a:t>
            </a:r>
            <a:r>
              <a:rPr lang="en" sz="900">
                <a:solidFill>
                  <a:srgbClr val="FF0000"/>
                </a:solidFill>
              </a:rPr>
              <a:t>new features or apps</a:t>
            </a:r>
            <a:r>
              <a:rPr lang="en" sz="900">
                <a:solidFill>
                  <a:srgbClr val="212529"/>
                </a:solidFill>
              </a:rPr>
              <a:t> and is generally </a:t>
            </a:r>
            <a:r>
              <a:rPr lang="en" sz="900">
                <a:solidFill>
                  <a:srgbClr val="FF0000"/>
                </a:solidFill>
              </a:rPr>
              <a:t>not too worried about people knowing their location</a:t>
            </a:r>
            <a:r>
              <a:rPr lang="en" sz="900">
                <a:solidFill>
                  <a:srgbClr val="212529"/>
                </a:solidFill>
              </a:rPr>
              <a:t>. Because they tend to </a:t>
            </a:r>
            <a:r>
              <a:rPr lang="en" sz="900">
                <a:solidFill>
                  <a:srgbClr val="FF0000"/>
                </a:solidFill>
              </a:rPr>
              <a:t>rely on their own device</a:t>
            </a:r>
            <a:r>
              <a:rPr lang="en" sz="900">
                <a:solidFill>
                  <a:srgbClr val="212529"/>
                </a:solidFill>
              </a:rPr>
              <a:t>, their </a:t>
            </a:r>
            <a:r>
              <a:rPr lang="en" sz="900">
                <a:solidFill>
                  <a:srgbClr val="FF0000"/>
                </a:solidFill>
              </a:rPr>
              <a:t>perception of technological features as being risky is low</a:t>
            </a:r>
            <a:r>
              <a:rPr lang="en" sz="900">
                <a:solidFill>
                  <a:srgbClr val="212529"/>
                </a:solidFill>
              </a:rPr>
              <a:t> due to their cultural values and familiarity with technology.</a:t>
            </a:r>
            <a:endParaRPr i="0" sz="900" u="none" cap="none" strike="noStrike">
              <a:solidFill>
                <a:srgbClr val="212529"/>
              </a:solidFill>
            </a:endParaRPr>
          </a:p>
        </p:txBody>
      </p:sp>
      <p:pic>
        <p:nvPicPr>
          <p:cNvPr id="73" name="Google Shape;73;p14"/>
          <p:cNvPicPr preferRelativeResize="0"/>
          <p:nvPr/>
        </p:nvPicPr>
        <p:blipFill rotWithShape="1">
          <a:blip r:embed="rId3">
            <a:alphaModFix/>
          </a:blip>
          <a:srcRect b="16098" l="28489" r="28173" t="5715"/>
          <a:stretch/>
        </p:blipFill>
        <p:spPr>
          <a:xfrm>
            <a:off x="325613" y="429113"/>
            <a:ext cx="1884938" cy="1912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