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 roundtripDataSignature="AMtx7mgCCtePk54T0djmQusxuxFxX2Va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4"/>
          <p:cNvSpPr/>
          <p:nvPr>
            <p:ph idx="2" type="pic"/>
          </p:nvPr>
        </p:nvSpPr>
        <p:spPr>
          <a:xfrm>
            <a:off x="5183188" y="987425"/>
            <a:ext cx="6172200" cy="4873625"/>
          </a:xfrm>
          <a:prstGeom prst="rect">
            <a:avLst/>
          </a:prstGeom>
          <a:noFill/>
          <a:ln>
            <a:noFill/>
          </a:ln>
        </p:spPr>
      </p:sp>
      <p:sp>
        <p:nvSpPr>
          <p:cNvPr id="64" name="Google Shape;64;p1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4"/>
          <p:cNvSpPr/>
          <p:nvPr/>
        </p:nvSpPr>
        <p:spPr>
          <a:xfrm>
            <a:off x="1658470" y="0"/>
            <a:ext cx="8875200" cy="6858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4"/>
          <p:cNvSpPr/>
          <p:nvPr/>
        </p:nvSpPr>
        <p:spPr>
          <a:xfrm>
            <a:off x="4784775" y="3040375"/>
            <a:ext cx="2641800" cy="1525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4"/>
          <p:cNvSpPr/>
          <p:nvPr/>
        </p:nvSpPr>
        <p:spPr>
          <a:xfrm>
            <a:off x="1873404" y="323384"/>
            <a:ext cx="2776654" cy="2665142"/>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person, person, wall, posing&#10;&#10;Description automatically generated" id="87" name="Google Shape;87;p4"/>
          <p:cNvPicPr preferRelativeResize="0"/>
          <p:nvPr/>
        </p:nvPicPr>
        <p:blipFill rotWithShape="1">
          <a:blip r:embed="rId3">
            <a:alphaModFix/>
          </a:blip>
          <a:srcRect b="0" l="0" r="0" t="0"/>
          <a:stretch/>
        </p:blipFill>
        <p:spPr>
          <a:xfrm>
            <a:off x="435472" y="508523"/>
            <a:ext cx="2425123" cy="2547981"/>
          </a:xfrm>
          <a:prstGeom prst="rect">
            <a:avLst/>
          </a:prstGeom>
          <a:noFill/>
          <a:ln>
            <a:noFill/>
          </a:ln>
        </p:spPr>
      </p:pic>
      <p:sp>
        <p:nvSpPr>
          <p:cNvPr id="88" name="Google Shape;88;p4"/>
          <p:cNvSpPr txBox="1"/>
          <p:nvPr/>
        </p:nvSpPr>
        <p:spPr>
          <a:xfrm>
            <a:off x="432900" y="139225"/>
            <a:ext cx="2641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Calibri"/>
                <a:ea typeface="Calibri"/>
                <a:cs typeface="Calibri"/>
                <a:sym typeface="Calibri"/>
              </a:rPr>
              <a:t>Dav (David, Davu, Davida)</a:t>
            </a:r>
            <a:endParaRPr b="0" i="0" sz="1400" u="none" cap="none" strike="noStrike">
              <a:solidFill>
                <a:srgbClr val="000000"/>
              </a:solidFill>
              <a:latin typeface="Arial"/>
              <a:ea typeface="Arial"/>
              <a:cs typeface="Arial"/>
              <a:sym typeface="Arial"/>
            </a:endParaRPr>
          </a:p>
        </p:txBody>
      </p:sp>
      <p:sp>
        <p:nvSpPr>
          <p:cNvPr id="89" name="Google Shape;89;p4"/>
          <p:cNvSpPr/>
          <p:nvPr/>
        </p:nvSpPr>
        <p:spPr>
          <a:xfrm>
            <a:off x="1996068" y="3077733"/>
            <a:ext cx="2843700" cy="14607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4"/>
          <p:cNvSpPr/>
          <p:nvPr/>
        </p:nvSpPr>
        <p:spPr>
          <a:xfrm>
            <a:off x="4322675" y="963825"/>
            <a:ext cx="7672500" cy="21168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1" i="0" lang="en-US" sz="1300" u="none" cap="none" strike="noStrike">
                <a:solidFill>
                  <a:schemeClr val="dk1"/>
                </a:solidFill>
                <a:latin typeface="Calibri"/>
                <a:ea typeface="Calibri"/>
                <a:cs typeface="Calibri"/>
                <a:sym typeface="Calibri"/>
              </a:rPr>
              <a:t>Background/interests:</a:t>
            </a:r>
            <a:endParaRPr b="0" i="0" sz="13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0" i="0" lang="en-US" sz="1300" u="none" cap="none" strike="noStrike">
                <a:solidFill>
                  <a:schemeClr val="lt1"/>
                </a:solidFill>
                <a:latin typeface="Calibri"/>
                <a:ea typeface="Calibri"/>
                <a:cs typeface="Calibri"/>
                <a:sym typeface="Calibri"/>
              </a:rPr>
              <a:t>bdfgfgfhfbjgf</a:t>
            </a:r>
            <a:endParaRPr b="0" i="0" sz="1300" u="none" cap="none" strike="noStrike">
              <a:solidFill>
                <a:schemeClr val="lt1"/>
              </a:solidFill>
              <a:latin typeface="Calibri"/>
              <a:ea typeface="Calibri"/>
              <a:cs typeface="Calibri"/>
              <a:sym typeface="Calibri"/>
            </a:endParaRPr>
          </a:p>
        </p:txBody>
      </p:sp>
      <p:sp>
        <p:nvSpPr>
          <p:cNvPr id="91" name="Google Shape;91;p4"/>
          <p:cNvSpPr/>
          <p:nvPr/>
        </p:nvSpPr>
        <p:spPr>
          <a:xfrm>
            <a:off x="4322675" y="231275"/>
            <a:ext cx="7672500" cy="6801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1" i="0" lang="en-US" sz="1300" u="none" cap="none" strike="noStrike">
                <a:solidFill>
                  <a:schemeClr val="dk1"/>
                </a:solidFill>
                <a:latin typeface="Calibri"/>
                <a:ea typeface="Calibri"/>
                <a:cs typeface="Calibri"/>
                <a:sym typeface="Calibri"/>
              </a:rPr>
              <a:t>Introduction: </a:t>
            </a:r>
            <a:endParaRPr b="1" i="0" sz="1300" u="none" cap="none" strike="noStrike">
              <a:solidFill>
                <a:schemeClr val="dk1"/>
              </a:solidFill>
              <a:latin typeface="Calibri"/>
              <a:ea typeface="Calibri"/>
              <a:cs typeface="Calibri"/>
              <a:sym typeface="Calibri"/>
            </a:endParaRPr>
          </a:p>
        </p:txBody>
      </p:sp>
      <p:sp>
        <p:nvSpPr>
          <p:cNvPr id="92" name="Google Shape;92;p4"/>
          <p:cNvSpPr/>
          <p:nvPr/>
        </p:nvSpPr>
        <p:spPr>
          <a:xfrm>
            <a:off x="434148" y="3186377"/>
            <a:ext cx="3783900" cy="1648500"/>
          </a:xfrm>
          <a:prstGeom prst="rect">
            <a:avLst/>
          </a:prstGeom>
          <a:solidFill>
            <a:schemeClr val="lt1"/>
          </a:solidFill>
          <a:ln cap="flat" cmpd="sng" w="12700">
            <a:solidFill>
              <a:srgbClr val="FF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rPr b="1" i="1" lang="en-US" sz="1200" u="none" cap="none" strike="noStrike">
                <a:solidFill>
                  <a:schemeClr val="dk1"/>
                </a:solidFill>
                <a:latin typeface="Arial"/>
                <a:ea typeface="Arial"/>
                <a:cs typeface="Arial"/>
                <a:sym typeface="Arial"/>
              </a:rPr>
              <a:t>Access to Reliable Technology: </a:t>
            </a:r>
            <a:r>
              <a:rPr b="0" i="0" lang="en-US" sz="1200" u="none" cap="none" strike="noStrike">
                <a:solidFill>
                  <a:schemeClr val="dk1"/>
                </a:solidFill>
                <a:latin typeface="Arial"/>
                <a:ea typeface="Arial"/>
                <a:cs typeface="Arial"/>
                <a:sym typeface="Arial"/>
              </a:rPr>
              <a:t>Dav has </a:t>
            </a:r>
            <a:r>
              <a:rPr b="0" i="0" lang="en-US" sz="1200" u="none" cap="none" strike="noStrike">
                <a:solidFill>
                  <a:srgbClr val="000000"/>
                </a:solidFill>
                <a:latin typeface="Arial"/>
                <a:ea typeface="Arial"/>
                <a:cs typeface="Arial"/>
                <a:sym typeface="Arial"/>
              </a:rPr>
              <a:t>spotty</a:t>
            </a:r>
            <a:r>
              <a:rPr b="0" i="0" lang="en-US" sz="1200" u="none" cap="none" strike="noStrike">
                <a:solidFill>
                  <a:srgbClr val="FF0000"/>
                </a:solidFill>
                <a:latin typeface="Arial"/>
                <a:ea typeface="Arial"/>
                <a:cs typeface="Arial"/>
                <a:sym typeface="Arial"/>
              </a:rPr>
              <a:t> access to reliable devices</a:t>
            </a:r>
            <a:r>
              <a:rPr b="0" i="0" lang="en-US" sz="1200" u="none" cap="none" strike="noStrike">
                <a:solidFill>
                  <a:srgbClr val="000000"/>
                </a:solidFill>
                <a:latin typeface="Arial"/>
                <a:ea typeface="Arial"/>
                <a:cs typeface="Arial"/>
                <a:sym typeface="Arial"/>
              </a:rPr>
              <a:t> with reliable </a:t>
            </a:r>
            <a:r>
              <a:rPr b="0" i="0" lang="en-US" sz="1200" u="none" cap="none" strike="noStrike">
                <a:solidFill>
                  <a:srgbClr val="FF0000"/>
                </a:solidFill>
                <a:latin typeface="Arial"/>
                <a:ea typeface="Arial"/>
                <a:cs typeface="Arial"/>
                <a:sym typeface="Arial"/>
              </a:rPr>
              <a:t>internet</a:t>
            </a:r>
            <a:r>
              <a:rPr b="0" i="0" lang="en-US" sz="1200" u="none" cap="none" strike="noStrike">
                <a:solidFill>
                  <a:srgbClr val="000000"/>
                </a:solidFill>
                <a:latin typeface="Arial"/>
                <a:ea typeface="Arial"/>
                <a:cs typeface="Arial"/>
                <a:sym typeface="Arial"/>
              </a:rPr>
              <a:t> access, so </a:t>
            </a:r>
            <a:r>
              <a:rPr b="0" i="0" lang="en-US" sz="1200" u="none" cap="none" strike="noStrike">
                <a:solidFill>
                  <a:srgbClr val="FF0000"/>
                </a:solidFill>
                <a:latin typeface="Arial"/>
                <a:ea typeface="Arial"/>
                <a:cs typeface="Arial"/>
                <a:sym typeface="Arial"/>
              </a:rPr>
              <a:t>relies mainly on a mobile phone</a:t>
            </a:r>
            <a:r>
              <a:rPr b="0" i="0" lang="en-US" sz="1200" u="none" cap="none" strike="noStrike">
                <a:solidFill>
                  <a:srgbClr val="000000"/>
                </a:solidFill>
                <a:latin typeface="Arial"/>
                <a:ea typeface="Arial"/>
                <a:cs typeface="Arial"/>
                <a:sym typeface="Arial"/>
              </a:rPr>
              <a:t> for internet access</a:t>
            </a:r>
            <a:r>
              <a:rPr b="0" i="0" lang="en-US" sz="1200" u="none" cap="none" strike="noStrike">
                <a:solidFill>
                  <a:schemeClr val="dk1"/>
                </a:solidFill>
                <a:latin typeface="Arial"/>
                <a:ea typeface="Arial"/>
                <a:cs typeface="Arial"/>
                <a:sym typeface="Arial"/>
              </a:rPr>
              <a:t>. Dav also often uses</a:t>
            </a:r>
            <a:r>
              <a:rPr b="0" i="0" lang="en-US" sz="1200" u="none" cap="none" strike="noStrike">
                <a:solidFill>
                  <a:srgbClr val="000000"/>
                </a:solidFill>
                <a:latin typeface="Arial"/>
                <a:ea typeface="Arial"/>
                <a:cs typeface="Arial"/>
                <a:sym typeface="Arial"/>
              </a:rPr>
              <a:t> </a:t>
            </a:r>
            <a:r>
              <a:rPr b="0" i="0" lang="en-US" sz="1200" u="none" cap="none" strike="noStrike">
                <a:solidFill>
                  <a:srgbClr val="FF0000"/>
                </a:solidFill>
                <a:latin typeface="Arial"/>
                <a:ea typeface="Arial"/>
                <a:cs typeface="Arial"/>
                <a:sym typeface="Arial"/>
              </a:rPr>
              <a:t>shared devices or public devices </a:t>
            </a:r>
            <a:r>
              <a:rPr b="0" i="0" lang="en-US" sz="1200" u="none" cap="none" strike="noStrike">
                <a:solidFill>
                  <a:srgbClr val="000000"/>
                </a:solidFill>
                <a:latin typeface="Arial"/>
                <a:ea typeface="Arial"/>
                <a:cs typeface="Arial"/>
                <a:sym typeface="Arial"/>
              </a:rPr>
              <a:t>to get work done</a:t>
            </a:r>
            <a:r>
              <a:rPr b="0" i="0" lang="en-US" sz="1200" u="none" cap="none" strike="noStrike">
                <a:solidFill>
                  <a:schemeClr val="dk1"/>
                </a:solidFill>
                <a:latin typeface="Arial"/>
                <a:ea typeface="Arial"/>
                <a:cs typeface="Arial"/>
                <a:sym typeface="Arial"/>
              </a:rPr>
              <a:t>. This affects how,  when, and why Dav uses technology.</a:t>
            </a:r>
            <a:endParaRPr b="0" i="0" sz="1200" u="none" cap="none" strike="noStrike">
              <a:solidFill>
                <a:schemeClr val="dk1"/>
              </a:solidFill>
              <a:latin typeface="Arial"/>
              <a:ea typeface="Arial"/>
              <a:cs typeface="Arial"/>
              <a:sym typeface="Arial"/>
            </a:endParaRPr>
          </a:p>
        </p:txBody>
      </p:sp>
      <p:sp>
        <p:nvSpPr>
          <p:cNvPr id="93" name="Google Shape;93;p4"/>
          <p:cNvSpPr/>
          <p:nvPr/>
        </p:nvSpPr>
        <p:spPr>
          <a:xfrm>
            <a:off x="7321893" y="3077733"/>
            <a:ext cx="2978468" cy="1525238"/>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 name="Google Shape;94;p4"/>
          <p:cNvSpPr/>
          <p:nvPr/>
        </p:nvSpPr>
        <p:spPr>
          <a:xfrm>
            <a:off x="6136887" y="4777965"/>
            <a:ext cx="4099932" cy="1201167"/>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 name="Google Shape;95;p4"/>
          <p:cNvSpPr txBox="1"/>
          <p:nvPr/>
        </p:nvSpPr>
        <p:spPr>
          <a:xfrm>
            <a:off x="4322687" y="3186377"/>
            <a:ext cx="3783900" cy="1648500"/>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1" lang="en-US" sz="1200" u="none" cap="none" strike="noStrike">
                <a:solidFill>
                  <a:schemeClr val="dk1"/>
                </a:solidFill>
                <a:latin typeface="Arial"/>
                <a:ea typeface="Arial"/>
                <a:cs typeface="Arial"/>
                <a:sym typeface="Arial"/>
              </a:rPr>
              <a:t>Communication Literacy/Education/Culture: </a:t>
            </a:r>
            <a:r>
              <a:rPr b="0" i="0" lang="en-US" sz="1200" u="none" cap="none" strike="noStrike">
                <a:solidFill>
                  <a:schemeClr val="dk1"/>
                </a:solidFill>
                <a:latin typeface="Arial"/>
                <a:ea typeface="Arial"/>
                <a:cs typeface="Arial"/>
                <a:sym typeface="Arial"/>
              </a:rPr>
              <a:t>Dav went to </a:t>
            </a:r>
            <a:r>
              <a:rPr b="0" i="0" lang="en-US" sz="1200" u="none" cap="none" strike="noStrike">
                <a:solidFill>
                  <a:srgbClr val="FF0000"/>
                </a:solidFill>
                <a:latin typeface="Arial"/>
                <a:ea typeface="Arial"/>
                <a:cs typeface="Arial"/>
                <a:sym typeface="Arial"/>
              </a:rPr>
              <a:t>school in a low-SES community</a:t>
            </a:r>
            <a:r>
              <a:rPr b="0" i="0" lang="en-US" sz="1200" u="none" cap="none" strike="noStrike">
                <a:solidFill>
                  <a:schemeClr val="dk1"/>
                </a:solidFill>
                <a:latin typeface="Arial"/>
                <a:ea typeface="Arial"/>
                <a:cs typeface="Arial"/>
                <a:sym typeface="Arial"/>
              </a:rPr>
              <a:t> which offered only a basic education. Now Dav </a:t>
            </a:r>
            <a:r>
              <a:rPr b="0" i="0" lang="en-US" sz="1200" u="none" cap="none" strike="noStrike">
                <a:solidFill>
                  <a:srgbClr val="FF0000"/>
                </a:solidFill>
                <a:latin typeface="Arial"/>
                <a:ea typeface="Arial"/>
                <a:cs typeface="Arial"/>
                <a:sym typeface="Arial"/>
              </a:rPr>
              <a:t>rarely chooses to read lengthy or complex text</a:t>
            </a:r>
            <a:r>
              <a:rPr b="0" i="0" lang="en-US" sz="1200" u="none" cap="none" strike="noStrike">
                <a:solidFill>
                  <a:schemeClr val="dk1"/>
                </a:solidFill>
                <a:latin typeface="Arial"/>
                <a:ea typeface="Arial"/>
                <a:cs typeface="Arial"/>
                <a:sym typeface="Arial"/>
              </a:rPr>
              <a:t> (e.g., newspapers), and some cultural/literary allusions are unfamiliar to Dav. Although the school had a few </a:t>
            </a:r>
            <a:r>
              <a:rPr b="0" i="0" lang="en-US" sz="1200" u="none" cap="none" strike="noStrike">
                <a:solidFill>
                  <a:srgbClr val="FF0000"/>
                </a:solidFill>
                <a:latin typeface="Arial"/>
                <a:ea typeface="Arial"/>
                <a:cs typeface="Arial"/>
                <a:sym typeface="Arial"/>
              </a:rPr>
              <a:t>older computers</a:t>
            </a:r>
            <a:r>
              <a:rPr b="0" i="0" lang="en-US" sz="1200" u="none" cap="none" strike="noStrike">
                <a:solidFill>
                  <a:schemeClr val="dk1"/>
                </a:solidFill>
                <a:latin typeface="Arial"/>
                <a:ea typeface="Arial"/>
                <a:cs typeface="Arial"/>
                <a:sym typeface="Arial"/>
              </a:rPr>
              <a:t>, it offered</a:t>
            </a:r>
            <a:r>
              <a:rPr b="0" i="0" lang="en-US" sz="1200" u="none" cap="none" strike="noStrike">
                <a:solidFill>
                  <a:srgbClr val="FF0000"/>
                </a:solidFill>
                <a:latin typeface="Arial"/>
                <a:ea typeface="Arial"/>
                <a:cs typeface="Arial"/>
                <a:sym typeface="Arial"/>
              </a:rPr>
              <a:t> little technology education</a:t>
            </a:r>
            <a:r>
              <a:rPr b="0" i="0" lang="en-US" sz="1200" u="none" cap="none" strike="noStrike">
                <a:solidFill>
                  <a:schemeClr val="dk1"/>
                </a:solidFill>
                <a:latin typeface="Arial"/>
                <a:ea typeface="Arial"/>
                <a:cs typeface="Arial"/>
                <a:sym typeface="Arial"/>
              </a:rPr>
              <a:t>. </a:t>
            </a:r>
            <a:endParaRPr b="1" i="1"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200" u="none" cap="none" strike="noStrike">
              <a:solidFill>
                <a:schemeClr val="dk1"/>
              </a:solidFill>
              <a:latin typeface="Calibri"/>
              <a:ea typeface="Calibri"/>
              <a:cs typeface="Calibri"/>
              <a:sym typeface="Calibri"/>
            </a:endParaRPr>
          </a:p>
        </p:txBody>
      </p:sp>
      <p:sp>
        <p:nvSpPr>
          <p:cNvPr id="96" name="Google Shape;96;p4"/>
          <p:cNvSpPr txBox="1"/>
          <p:nvPr/>
        </p:nvSpPr>
        <p:spPr>
          <a:xfrm>
            <a:off x="8211227" y="3186377"/>
            <a:ext cx="3783900" cy="1648500"/>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rPr b="1" i="1" lang="en-US" sz="1200" u="none" cap="none" strike="noStrike">
                <a:solidFill>
                  <a:schemeClr val="dk1"/>
                </a:solidFill>
                <a:latin typeface="Arial"/>
                <a:ea typeface="Arial"/>
                <a:cs typeface="Arial"/>
                <a:sym typeface="Arial"/>
              </a:rPr>
              <a:t>Attitudes toward Technology Risks: </a:t>
            </a:r>
            <a:r>
              <a:rPr b="0" i="0" lang="en-US" sz="1200" u="none" cap="none" strike="noStrike">
                <a:solidFill>
                  <a:srgbClr val="000000"/>
                </a:solidFill>
                <a:latin typeface="Arial"/>
                <a:ea typeface="Arial"/>
                <a:cs typeface="Arial"/>
                <a:sym typeface="Arial"/>
              </a:rPr>
              <a:t>Dav’s life is crowded, so they </a:t>
            </a:r>
            <a:r>
              <a:rPr b="0" i="0" lang="en-US" sz="1200" u="none" cap="none" strike="noStrike">
                <a:solidFill>
                  <a:srgbClr val="FF0000"/>
                </a:solidFill>
                <a:latin typeface="Arial"/>
                <a:ea typeface="Arial"/>
                <a:cs typeface="Arial"/>
                <a:sym typeface="Arial"/>
              </a:rPr>
              <a:t>rarely have spare time.</a:t>
            </a:r>
            <a:r>
              <a:rPr b="0" i="0" lang="en-US" sz="1200" u="none" cap="none" strike="noStrike">
                <a:solidFill>
                  <a:srgbClr val="000000"/>
                </a:solidFill>
                <a:latin typeface="Arial"/>
                <a:ea typeface="Arial"/>
                <a:cs typeface="Arial"/>
                <a:sym typeface="Arial"/>
              </a:rPr>
              <a:t> So Dav is risk-averse about </a:t>
            </a:r>
            <a:r>
              <a:rPr b="0" i="0" lang="en-US" sz="1200" u="none" cap="none" strike="noStrike">
                <a:solidFill>
                  <a:srgbClr val="FF0000"/>
                </a:solidFill>
                <a:latin typeface="Arial"/>
                <a:ea typeface="Arial"/>
                <a:cs typeface="Arial"/>
                <a:sym typeface="Arial"/>
              </a:rPr>
              <a:t>using unfamiliar technologies that they might need to spend extra time on,</a:t>
            </a:r>
            <a:r>
              <a:rPr b="0" i="0" lang="en-US" sz="1200" u="none" cap="none" strike="noStrike">
                <a:solidFill>
                  <a:srgbClr val="000000"/>
                </a:solidFill>
                <a:latin typeface="Arial"/>
                <a:ea typeface="Arial"/>
                <a:cs typeface="Arial"/>
                <a:sym typeface="Arial"/>
              </a:rPr>
              <a:t> even if the new features might be relevant. Dav instead performs tasks using familiar features, because they're more predictable about what Dav will get from them and how much time they will take</a:t>
            </a:r>
            <a:r>
              <a:rPr b="0" i="0" lang="en-US" sz="1200" u="none" cap="none" strike="noStrike">
                <a:solidFill>
                  <a:schemeClr val="dk1"/>
                </a:solidFill>
                <a:latin typeface="Arial"/>
                <a:ea typeface="Arial"/>
                <a:cs typeface="Arial"/>
                <a:sym typeface="Arial"/>
              </a:rPr>
              <a:t>.</a:t>
            </a:r>
            <a:endParaRPr b="0" i="0" sz="1200" u="none" cap="none" strike="noStrike">
              <a:solidFill>
                <a:schemeClr val="dk1"/>
              </a:solidFill>
              <a:latin typeface="Calibri"/>
              <a:ea typeface="Calibri"/>
              <a:cs typeface="Calibri"/>
              <a:sym typeface="Calibri"/>
            </a:endParaRPr>
          </a:p>
        </p:txBody>
      </p:sp>
      <p:sp>
        <p:nvSpPr>
          <p:cNvPr id="97" name="Google Shape;97;p4"/>
          <p:cNvSpPr txBox="1"/>
          <p:nvPr/>
        </p:nvSpPr>
        <p:spPr>
          <a:xfrm>
            <a:off x="4322687" y="5032479"/>
            <a:ext cx="3783900" cy="1648500"/>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rPr b="1" i="1" lang="en-US" sz="1200" u="none" cap="none" strike="noStrike">
                <a:solidFill>
                  <a:schemeClr val="dk1"/>
                </a:solidFill>
                <a:latin typeface="Arial"/>
                <a:ea typeface="Arial"/>
                <a:cs typeface="Arial"/>
                <a:sym typeface="Arial"/>
              </a:rPr>
              <a:t>Perceived Control and Attitude toward Authority: </a:t>
            </a:r>
            <a:endParaRPr b="0" i="1"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Dav does not expect to have much influence over technology’s</a:t>
            </a:r>
            <a:r>
              <a:rPr b="0" i="0" lang="en-US" sz="1200" u="none" cap="none" strike="noStrike">
                <a:solidFill>
                  <a:srgbClr val="FF0000"/>
                </a:solidFill>
                <a:latin typeface="Arial"/>
                <a:ea typeface="Arial"/>
                <a:cs typeface="Arial"/>
                <a:sym typeface="Arial"/>
              </a:rPr>
              <a:t> outcomes</a:t>
            </a:r>
            <a:r>
              <a:rPr b="0" i="0" lang="en-US" sz="1200" u="none" cap="none" strike="noStrike">
                <a:solidFill>
                  <a:srgbClr val="000000"/>
                </a:solidFill>
                <a:latin typeface="Arial"/>
                <a:ea typeface="Arial"/>
                <a:cs typeface="Arial"/>
                <a:sym typeface="Arial"/>
              </a:rPr>
              <a:t>. Instead, </a:t>
            </a:r>
            <a:r>
              <a:rPr b="0" i="0" lang="en-US" sz="1200" u="none" cap="none" strike="noStrike">
                <a:solidFill>
                  <a:schemeClr val="dk1"/>
                </a:solidFill>
                <a:latin typeface="Arial"/>
                <a:ea typeface="Arial"/>
                <a:cs typeface="Arial"/>
                <a:sym typeface="Arial"/>
              </a:rPr>
              <a:t>Dav views technology as if it represents</a:t>
            </a:r>
            <a:r>
              <a:rPr b="0" i="0" lang="en-US" sz="1200" u="none" cap="none" strike="noStrike">
                <a:solidFill>
                  <a:srgbClr val="FF0000"/>
                </a:solidFill>
                <a:latin typeface="Arial"/>
                <a:ea typeface="Arial"/>
                <a:cs typeface="Arial"/>
                <a:sym typeface="Arial"/>
              </a:rPr>
              <a:t> an authority figure</a:t>
            </a:r>
            <a:r>
              <a:rPr b="0" i="0" lang="en-US" sz="1200" u="none" cap="none" strike="noStrike">
                <a:solidFill>
                  <a:srgbClr val="000000"/>
                </a:solidFill>
                <a:latin typeface="Arial"/>
                <a:ea typeface="Arial"/>
                <a:cs typeface="Arial"/>
                <a:sym typeface="Arial"/>
              </a:rPr>
              <a:t>, </a:t>
            </a:r>
            <a:r>
              <a:rPr b="0" i="0" lang="en-US" sz="1200" u="none" cap="none" strike="noStrike">
                <a:solidFill>
                  <a:schemeClr val="dk1"/>
                </a:solidFill>
                <a:latin typeface="Arial"/>
                <a:ea typeface="Arial"/>
                <a:cs typeface="Arial"/>
                <a:sym typeface="Arial"/>
              </a:rPr>
              <a:t>so expects technology to treat Dav as other authority figures do.</a:t>
            </a:r>
            <a:r>
              <a:rPr b="0" i="0" lang="en-US" sz="1200" u="none" cap="none" strike="noStrike">
                <a:solidFill>
                  <a:srgbClr val="FF0000"/>
                </a:solidFill>
                <a:latin typeface="Arial"/>
                <a:ea typeface="Arial"/>
                <a:cs typeface="Arial"/>
                <a:sym typeface="Arial"/>
              </a:rPr>
              <a:t> </a:t>
            </a:r>
            <a:endParaRPr b="0" i="0" sz="1200" u="none" cap="none" strike="noStrike">
              <a:solidFill>
                <a:schemeClr val="dk1"/>
              </a:solidFill>
              <a:latin typeface="Calibri"/>
              <a:ea typeface="Calibri"/>
              <a:cs typeface="Calibri"/>
              <a:sym typeface="Calibri"/>
            </a:endParaRPr>
          </a:p>
        </p:txBody>
      </p:sp>
      <p:sp>
        <p:nvSpPr>
          <p:cNvPr id="98" name="Google Shape;98;p4"/>
          <p:cNvSpPr txBox="1"/>
          <p:nvPr/>
        </p:nvSpPr>
        <p:spPr>
          <a:xfrm>
            <a:off x="8223450" y="5029802"/>
            <a:ext cx="3783900" cy="1653900"/>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rPr b="1" i="1" lang="en-US" sz="1200" u="none" cap="none" strike="noStrike">
                <a:solidFill>
                  <a:schemeClr val="dk1"/>
                </a:solidFill>
                <a:latin typeface="Arial"/>
                <a:ea typeface="Arial"/>
                <a:cs typeface="Arial"/>
                <a:sym typeface="Arial"/>
              </a:rPr>
              <a:t>Technology Self-Efficacy: </a:t>
            </a:r>
            <a:r>
              <a:rPr b="0" i="0" lang="en-US" sz="1200" u="none" cap="none" strike="noStrike">
                <a:solidFill>
                  <a:schemeClr val="dk1"/>
                </a:solidFill>
                <a:latin typeface="Arial"/>
                <a:ea typeface="Arial"/>
                <a:cs typeface="Arial"/>
                <a:sym typeface="Arial"/>
              </a:rPr>
              <a:t>Dav’s prior experiences and education have produced a </a:t>
            </a:r>
            <a:r>
              <a:rPr b="0" i="0" lang="en-US" sz="1200" u="none" cap="none" strike="noStrike">
                <a:solidFill>
                  <a:srgbClr val="FF0000"/>
                </a:solidFill>
                <a:latin typeface="Arial"/>
                <a:ea typeface="Arial"/>
                <a:cs typeface="Arial"/>
                <a:sym typeface="Arial"/>
              </a:rPr>
              <a:t>lower technology self-efficacy</a:t>
            </a:r>
            <a:r>
              <a:rPr b="0" i="0" lang="en-US" sz="1200" u="none" cap="none" strike="noStrike">
                <a:solidFill>
                  <a:srgbClr val="000000"/>
                </a:solidFill>
                <a:latin typeface="Arial"/>
                <a:ea typeface="Arial"/>
                <a:cs typeface="Arial"/>
                <a:sym typeface="Arial"/>
              </a:rPr>
              <a:t> than their peers </a:t>
            </a:r>
            <a:r>
              <a:rPr b="0" i="0" lang="en-US" sz="1200" u="none" cap="none" strike="noStrike">
                <a:solidFill>
                  <a:schemeClr val="dk1"/>
                </a:solidFill>
                <a:latin typeface="Arial"/>
                <a:ea typeface="Arial"/>
                <a:cs typeface="Arial"/>
                <a:sym typeface="Arial"/>
              </a:rPr>
              <a:t>about using </a:t>
            </a:r>
            <a:r>
              <a:rPr b="0" i="0" lang="en-US" sz="1200" u="sng" cap="none" strike="noStrike">
                <a:solidFill>
                  <a:srgbClr val="FF0000"/>
                </a:solidFill>
                <a:latin typeface="Arial"/>
                <a:ea typeface="Arial"/>
                <a:cs typeface="Arial"/>
                <a:sym typeface="Arial"/>
              </a:rPr>
              <a:t>unfamiliar</a:t>
            </a:r>
            <a:r>
              <a:rPr b="0" i="0" lang="en-US" sz="1200" u="none" cap="none" strike="noStrike">
                <a:solidFill>
                  <a:srgbClr val="FF0000"/>
                </a:solidFill>
                <a:latin typeface="Arial"/>
                <a:ea typeface="Arial"/>
                <a:cs typeface="Arial"/>
                <a:sym typeface="Arial"/>
              </a:rPr>
              <a:t> technology features.</a:t>
            </a:r>
            <a:r>
              <a:rPr b="0" i="0" lang="en-US" sz="1200" u="none" cap="none" strike="noStrike">
                <a:solidFill>
                  <a:schemeClr val="dk1"/>
                </a:solidFill>
                <a:latin typeface="Arial"/>
                <a:ea typeface="Arial"/>
                <a:cs typeface="Arial"/>
                <a:sym typeface="Arial"/>
              </a:rPr>
              <a:t> If problems arise with technology, Dav often </a:t>
            </a:r>
            <a:r>
              <a:rPr b="0" i="0" lang="en-US" sz="1200" u="none" cap="none" strike="noStrike">
                <a:solidFill>
                  <a:srgbClr val="FF0000"/>
                </a:solidFill>
                <a:latin typeface="Arial"/>
                <a:ea typeface="Arial"/>
                <a:cs typeface="Arial"/>
                <a:sym typeface="Arial"/>
              </a:rPr>
              <a:t>blames themselves </a:t>
            </a:r>
            <a:r>
              <a:rPr b="0" i="0" lang="en-US" sz="1200" u="none" cap="none" strike="noStrike">
                <a:solidFill>
                  <a:srgbClr val="000000"/>
                </a:solidFill>
                <a:latin typeface="Arial"/>
                <a:ea typeface="Arial"/>
                <a:cs typeface="Arial"/>
                <a:sym typeface="Arial"/>
              </a:rPr>
              <a:t>for these problems. </a:t>
            </a:r>
            <a:r>
              <a:rPr b="0" i="0" lang="en-US" sz="1200" u="none" cap="none" strike="noStrike">
                <a:solidFill>
                  <a:schemeClr val="dk1"/>
                </a:solidFill>
                <a:latin typeface="Arial"/>
                <a:ea typeface="Arial"/>
                <a:cs typeface="Arial"/>
                <a:sym typeface="Arial"/>
              </a:rPr>
              <a:t>This affects whether and how they will persevere with a task.</a:t>
            </a:r>
            <a:endParaRPr b="0" i="0" sz="1200" u="none" cap="none" strike="noStrike">
              <a:solidFill>
                <a:schemeClr val="dk1"/>
              </a:solidFill>
              <a:latin typeface="Calibri"/>
              <a:ea typeface="Calibri"/>
              <a:cs typeface="Calibri"/>
              <a:sym typeface="Calibri"/>
            </a:endParaRPr>
          </a:p>
        </p:txBody>
      </p:sp>
      <p:sp>
        <p:nvSpPr>
          <p:cNvPr id="99" name="Google Shape;99;p4"/>
          <p:cNvSpPr txBox="1"/>
          <p:nvPr/>
        </p:nvSpPr>
        <p:spPr>
          <a:xfrm>
            <a:off x="421925" y="5032479"/>
            <a:ext cx="3783900" cy="1648500"/>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rPr b="1" i="1" lang="en-US" sz="1200" u="none" cap="none" strike="noStrike">
                <a:solidFill>
                  <a:schemeClr val="dk1"/>
                </a:solidFill>
                <a:latin typeface="Arial"/>
                <a:ea typeface="Arial"/>
                <a:cs typeface="Arial"/>
                <a:sym typeface="Arial"/>
              </a:rPr>
              <a:t>Technology Privacy and Security: </a:t>
            </a:r>
            <a:r>
              <a:rPr b="0" i="0" lang="en-US" sz="1200" u="none" cap="none" strike="noStrike">
                <a:solidFill>
                  <a:srgbClr val="000000"/>
                </a:solidFill>
                <a:latin typeface="Arial"/>
                <a:ea typeface="Arial"/>
                <a:cs typeface="Arial"/>
                <a:sym typeface="Arial"/>
              </a:rPr>
              <a:t>Dav</a:t>
            </a:r>
            <a:r>
              <a:rPr b="0" i="0" lang="en-US" sz="1200" u="none" cap="none" strike="noStrike">
                <a:solidFill>
                  <a:schemeClr val="dk1"/>
                </a:solidFill>
                <a:latin typeface="Arial"/>
                <a:ea typeface="Arial"/>
                <a:cs typeface="Arial"/>
                <a:sym typeface="Arial"/>
              </a:rPr>
              <a:t> is very </a:t>
            </a:r>
            <a:r>
              <a:rPr b="0" i="0" lang="en-US" sz="1200" u="none" cap="none" strike="noStrike">
                <a:solidFill>
                  <a:srgbClr val="FF0000"/>
                </a:solidFill>
                <a:latin typeface="Arial"/>
                <a:ea typeface="Arial"/>
                <a:cs typeface="Arial"/>
                <a:sym typeface="Arial"/>
              </a:rPr>
              <a:t>protective of their personal information</a:t>
            </a:r>
            <a:r>
              <a:rPr b="0" i="0" lang="en-US" sz="1200" u="none" cap="none" strike="noStrike">
                <a:solidFill>
                  <a:srgbClr val="000000"/>
                </a:solidFill>
                <a:latin typeface="Arial"/>
                <a:ea typeface="Arial"/>
                <a:cs typeface="Arial"/>
                <a:sym typeface="Arial"/>
              </a:rPr>
              <a:t>, like their location and id</a:t>
            </a:r>
            <a:r>
              <a:rPr b="0" i="0" lang="en-US" sz="1200" u="none" cap="none" strike="noStrike">
                <a:solidFill>
                  <a:schemeClr val="dk1"/>
                </a:solidFill>
                <a:latin typeface="Arial"/>
                <a:ea typeface="Arial"/>
                <a:cs typeface="Arial"/>
                <a:sym typeface="Arial"/>
              </a:rPr>
              <a:t>entity. Dav’s caution stems from their privacy/security being particularly at risk because of having to share devices, prior negative experiences with high surveillance, prior experiences with credit card/identity theft, etc.</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2021-03-11T16:18:58Z</dcterms:created>
  <dc:creator>Perdriau, Christopher Harold</dc:creator>
</cp:coreProperties>
</file>