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i/FN0yQ/DLjoFqMAeAFLtvNlUB0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3"/>
    <p:restoredTop sz="94653"/>
  </p:normalViewPr>
  <p:slideViewPr>
    <p:cSldViewPr snapToGrid="0">
      <p:cViewPr varScale="1">
        <p:scale>
          <a:sx n="113" d="100"/>
          <a:sy n="113" d="100"/>
        </p:scale>
        <p:origin x="6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a:spLocks noGrp="1"/>
          </p:cNvSpPr>
          <p:nvPr>
            <p:ph type="pic" idx="2"/>
          </p:nvPr>
        </p:nvSpPr>
        <p:spPr>
          <a:xfrm>
            <a:off x="5183188" y="987425"/>
            <a:ext cx="6172200" cy="4873625"/>
          </a:xfrm>
          <a:prstGeom prst="rect">
            <a:avLst/>
          </a:prstGeom>
          <a:noFill/>
          <a:ln>
            <a:noFill/>
          </a:ln>
        </p:spPr>
      </p:sp>
      <p:sp>
        <p:nvSpPr>
          <p:cNvPr id="64" name="Google Shape;64;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4"/>
          <p:cNvSpPr txBox="1"/>
          <p:nvPr/>
        </p:nvSpPr>
        <p:spPr>
          <a:xfrm>
            <a:off x="1299588" y="139225"/>
            <a:ext cx="696900"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FF0000"/>
                </a:solidFill>
                <a:latin typeface="Calibri"/>
                <a:ea typeface="Arial"/>
                <a:cs typeface="Calibri"/>
                <a:sym typeface="Calibri"/>
              </a:rPr>
              <a:t>Ash</a:t>
            </a:r>
            <a:endParaRPr sz="1400" b="0" i="0" u="none" strike="noStrike" cap="none" dirty="0">
              <a:solidFill>
                <a:srgbClr val="000000"/>
              </a:solidFill>
              <a:latin typeface="Arial"/>
              <a:ea typeface="Arial"/>
              <a:cs typeface="Arial"/>
              <a:sym typeface="Arial"/>
            </a:endParaRPr>
          </a:p>
        </p:txBody>
      </p:sp>
      <p:sp>
        <p:nvSpPr>
          <p:cNvPr id="86" name="Google Shape;86;p4"/>
          <p:cNvSpPr/>
          <p:nvPr/>
        </p:nvSpPr>
        <p:spPr>
          <a:xfrm>
            <a:off x="1996068" y="3077733"/>
            <a:ext cx="2843700" cy="1460700"/>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7" name="Google Shape;87;p4"/>
          <p:cNvSpPr/>
          <p:nvPr/>
        </p:nvSpPr>
        <p:spPr>
          <a:xfrm>
            <a:off x="4204050" y="1436200"/>
            <a:ext cx="7606200" cy="649200"/>
          </a:xfrm>
          <a:prstGeom prst="rect">
            <a:avLst/>
          </a:prstGeom>
          <a:solidFill>
            <a:schemeClr val="lt1"/>
          </a:solidFill>
          <a:ln w="9525" cap="flat"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just" rtl="0">
              <a:lnSpc>
                <a:spcPct val="115000"/>
              </a:lnSpc>
              <a:spcBef>
                <a:spcPts val="0"/>
              </a:spcBef>
              <a:spcAft>
                <a:spcPts val="0"/>
              </a:spcAft>
              <a:buClr>
                <a:srgbClr val="000000"/>
              </a:buClr>
              <a:buSzPts val="800"/>
              <a:buFont typeface="Arial"/>
              <a:buNone/>
            </a:pPr>
            <a:r>
              <a:rPr lang="en-US" sz="1200" b="1" i="1" u="none" strike="noStrike" cap="none" dirty="0">
                <a:solidFill>
                  <a:schemeClr val="dk1"/>
                </a:solidFill>
                <a:latin typeface="Arial"/>
                <a:ea typeface="Arial"/>
                <a:cs typeface="Arial"/>
                <a:sym typeface="Arial"/>
              </a:rPr>
              <a:t>Access to Reliable Technology: </a:t>
            </a:r>
            <a:r>
              <a:rPr lang="en-US" sz="1200" dirty="0">
                <a:solidFill>
                  <a:schemeClr val="dk1"/>
                </a:solidFill>
              </a:rPr>
              <a:t>Ash has consistent </a:t>
            </a:r>
            <a:r>
              <a:rPr lang="en-US" sz="1200" dirty="0">
                <a:solidFill>
                  <a:srgbClr val="FF0000"/>
                </a:solidFill>
              </a:rPr>
              <a:t>access to reliable devices</a:t>
            </a:r>
            <a:r>
              <a:rPr lang="en-US" sz="1200" dirty="0">
                <a:solidFill>
                  <a:schemeClr val="dk1"/>
                </a:solidFill>
              </a:rPr>
              <a:t> and to reliable </a:t>
            </a:r>
            <a:r>
              <a:rPr lang="en-US" sz="1200" dirty="0">
                <a:solidFill>
                  <a:srgbClr val="FF0000"/>
                </a:solidFill>
              </a:rPr>
              <a:t>internet</a:t>
            </a:r>
            <a:r>
              <a:rPr lang="en-US" sz="1200" dirty="0">
                <a:solidFill>
                  <a:schemeClr val="dk1"/>
                </a:solidFill>
              </a:rPr>
              <a:t>. Ash </a:t>
            </a:r>
            <a:r>
              <a:rPr lang="en-US" sz="1200" dirty="0">
                <a:solidFill>
                  <a:srgbClr val="FF0000"/>
                </a:solidFill>
              </a:rPr>
              <a:t>relies on their own devices</a:t>
            </a:r>
            <a:r>
              <a:rPr lang="en-US" sz="1200" dirty="0">
                <a:solidFill>
                  <a:schemeClr val="dk1"/>
                </a:solidFill>
              </a:rPr>
              <a:t> and rarely uses a </a:t>
            </a:r>
            <a:r>
              <a:rPr lang="en-US" sz="1200" dirty="0">
                <a:solidFill>
                  <a:srgbClr val="FF0000"/>
                </a:solidFill>
              </a:rPr>
              <a:t>shared device or a public device</a:t>
            </a:r>
            <a:r>
              <a:rPr lang="en-US" sz="1200" dirty="0">
                <a:solidFill>
                  <a:schemeClr val="dk1"/>
                </a:solidFill>
              </a:rPr>
              <a:t> to get work done. This affects how and when Fee uses technology.</a:t>
            </a:r>
            <a:endParaRPr lang="en-US" sz="1200" i="0" u="none" strike="noStrike" cap="none" dirty="0">
              <a:solidFill>
                <a:schemeClr val="dk1"/>
              </a:solidFill>
            </a:endParaRPr>
          </a:p>
        </p:txBody>
      </p:sp>
      <p:sp>
        <p:nvSpPr>
          <p:cNvPr id="88" name="Google Shape;88;p4"/>
          <p:cNvSpPr/>
          <p:nvPr/>
        </p:nvSpPr>
        <p:spPr>
          <a:xfrm>
            <a:off x="6136887" y="4777965"/>
            <a:ext cx="4099932" cy="1201167"/>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9" name="Google Shape;89;p4"/>
          <p:cNvSpPr txBox="1"/>
          <p:nvPr/>
        </p:nvSpPr>
        <p:spPr>
          <a:xfrm>
            <a:off x="4204050" y="2281825"/>
            <a:ext cx="7606200" cy="84570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15000"/>
              </a:lnSpc>
              <a:spcBef>
                <a:spcPts val="0"/>
              </a:spcBef>
              <a:spcAft>
                <a:spcPts val="0"/>
              </a:spcAft>
              <a:buClr>
                <a:srgbClr val="000000"/>
              </a:buClr>
              <a:buSzPts val="900"/>
              <a:buFont typeface="Arial"/>
              <a:buNone/>
            </a:pPr>
            <a:r>
              <a:rPr lang="en-US" sz="1200" b="1" i="1" u="none" strike="noStrike" cap="none" dirty="0">
                <a:solidFill>
                  <a:schemeClr val="dk1"/>
                </a:solidFill>
                <a:latin typeface="Arial"/>
                <a:ea typeface="Arial"/>
                <a:cs typeface="Arial"/>
                <a:sym typeface="Arial"/>
              </a:rPr>
              <a:t>Communication Literacy/Education/Culture: </a:t>
            </a:r>
            <a:r>
              <a:rPr lang="en-US" sz="1200" dirty="0">
                <a:solidFill>
                  <a:srgbClr val="212529"/>
                </a:solidFill>
              </a:rPr>
              <a:t>Ash had </a:t>
            </a:r>
            <a:r>
              <a:rPr lang="en-US" sz="1200" dirty="0">
                <a:solidFill>
                  <a:srgbClr val="FF0000"/>
                </a:solidFill>
              </a:rPr>
              <a:t>access to fairly high-quality education</a:t>
            </a:r>
            <a:r>
              <a:rPr lang="en-US" sz="1200" dirty="0">
                <a:solidFill>
                  <a:srgbClr val="212529"/>
                </a:solidFill>
              </a:rPr>
              <a:t> growing up and was </a:t>
            </a:r>
            <a:r>
              <a:rPr lang="en-US" sz="1200" dirty="0">
                <a:solidFill>
                  <a:srgbClr val="FF0000"/>
                </a:solidFill>
              </a:rPr>
              <a:t>exposed to a variety of technologies.</a:t>
            </a:r>
            <a:r>
              <a:rPr lang="en-US" sz="1200" dirty="0">
                <a:solidFill>
                  <a:srgbClr val="212529"/>
                </a:solidFill>
              </a:rPr>
              <a:t> They also have </a:t>
            </a:r>
            <a:r>
              <a:rPr lang="en-US" sz="1200" dirty="0">
                <a:solidFill>
                  <a:srgbClr val="FF0000"/>
                </a:solidFill>
              </a:rPr>
              <a:t>more experience</a:t>
            </a:r>
            <a:r>
              <a:rPr lang="en-US" sz="1200" dirty="0">
                <a:solidFill>
                  <a:srgbClr val="212529"/>
                </a:solidFill>
              </a:rPr>
              <a:t> and </a:t>
            </a:r>
            <a:r>
              <a:rPr lang="en-US" sz="1200" dirty="0">
                <a:solidFill>
                  <a:srgbClr val="FF0000"/>
                </a:solidFill>
              </a:rPr>
              <a:t>struggle less with software</a:t>
            </a:r>
            <a:r>
              <a:rPr lang="en-US" sz="1200" dirty="0">
                <a:solidFill>
                  <a:srgbClr val="212529"/>
                </a:solidFill>
              </a:rPr>
              <a:t> that uses implicit assumptions, cultural references, jargon, or complex sentence structures</a:t>
            </a:r>
            <a:endParaRPr lang="en-US" sz="1200" i="1" u="none" strike="noStrike" cap="none" dirty="0">
              <a:solidFill>
                <a:schemeClr val="dk1"/>
              </a:solidFill>
            </a:endParaRPr>
          </a:p>
          <a:p>
            <a:pPr marL="0" marR="0" lvl="0" indent="0" algn="l" rtl="0">
              <a:lnSpc>
                <a:spcPct val="100000"/>
              </a:lnSpc>
              <a:spcBef>
                <a:spcPts val="0"/>
              </a:spcBef>
              <a:spcAft>
                <a:spcPts val="0"/>
              </a:spcAft>
              <a:buClr>
                <a:srgbClr val="000000"/>
              </a:buClr>
              <a:buSzPts val="1800"/>
              <a:buFont typeface="Arial"/>
              <a:buNone/>
            </a:pPr>
            <a:endParaRPr sz="1200" b="0" i="0" u="none" strike="noStrike" cap="none" dirty="0">
              <a:solidFill>
                <a:schemeClr val="dk1"/>
              </a:solidFill>
              <a:latin typeface="Calibri"/>
              <a:ea typeface="Calibri"/>
              <a:cs typeface="Calibri"/>
              <a:sym typeface="Calibri"/>
            </a:endParaRPr>
          </a:p>
        </p:txBody>
      </p:sp>
      <p:sp>
        <p:nvSpPr>
          <p:cNvPr id="90" name="Google Shape;90;p4"/>
          <p:cNvSpPr txBox="1"/>
          <p:nvPr/>
        </p:nvSpPr>
        <p:spPr>
          <a:xfrm>
            <a:off x="421925" y="3323950"/>
            <a:ext cx="11388300" cy="64920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1050"/>
              <a:buFont typeface="Arial"/>
              <a:buNone/>
            </a:pPr>
            <a:r>
              <a:rPr lang="en-US" sz="1200" b="1" i="1" u="none" strike="noStrike" cap="none" dirty="0">
                <a:solidFill>
                  <a:schemeClr val="dk1"/>
                </a:solidFill>
                <a:latin typeface="Arial"/>
                <a:ea typeface="Arial"/>
                <a:cs typeface="Arial"/>
                <a:sym typeface="Arial"/>
              </a:rPr>
              <a:t>Attitudes toward Technology Risks: </a:t>
            </a:r>
            <a:r>
              <a:rPr lang="en-US" sz="1200" b="0" i="0" u="none" strike="noStrike" cap="none" dirty="0">
                <a:solidFill>
                  <a:srgbClr val="000000"/>
                </a:solidFill>
                <a:latin typeface="Arial"/>
                <a:ea typeface="Arial"/>
                <a:cs typeface="Arial"/>
                <a:sym typeface="Arial"/>
              </a:rPr>
              <a:t>Ash is risk-averse about </a:t>
            </a:r>
            <a:r>
              <a:rPr lang="en-US" sz="1200" b="0" i="0" u="none" strike="noStrike" cap="none" dirty="0">
                <a:solidFill>
                  <a:srgbClr val="FF0000"/>
                </a:solidFill>
                <a:latin typeface="Arial"/>
                <a:ea typeface="Arial"/>
                <a:cs typeface="Arial"/>
                <a:sym typeface="Arial"/>
              </a:rPr>
              <a:t>using unfamiliar technologies that they might need to spend extra time on,</a:t>
            </a:r>
            <a:r>
              <a:rPr lang="en-US" sz="1200" b="0" i="0" u="none" strike="noStrike" cap="none" dirty="0">
                <a:solidFill>
                  <a:srgbClr val="000000"/>
                </a:solidFill>
                <a:latin typeface="Arial"/>
                <a:ea typeface="Arial"/>
                <a:cs typeface="Arial"/>
                <a:sym typeface="Arial"/>
              </a:rPr>
              <a:t> even if the new features might be relevant. Ash instead performs tasks using familiar features, because they're more predictable about what Ash will get from them and how much time they will take</a:t>
            </a:r>
            <a:r>
              <a:rPr lang="en-US" sz="1200" b="0" i="0" u="none" strike="noStrike" cap="none" dirty="0">
                <a:solidFill>
                  <a:schemeClr val="dk1"/>
                </a:solidFill>
                <a:latin typeface="Arial"/>
                <a:ea typeface="Arial"/>
                <a:cs typeface="Arial"/>
                <a:sym typeface="Arial"/>
              </a:rPr>
              <a:t>.</a:t>
            </a:r>
            <a:endParaRPr lang="en-US" sz="1200" b="0" i="0" u="none" strike="noStrike" cap="none" dirty="0">
              <a:solidFill>
                <a:schemeClr val="dk1"/>
              </a:solidFill>
              <a:latin typeface="Calibri"/>
              <a:ea typeface="Calibri"/>
              <a:cs typeface="Calibri"/>
              <a:sym typeface="Calibri"/>
            </a:endParaRPr>
          </a:p>
        </p:txBody>
      </p:sp>
      <p:sp>
        <p:nvSpPr>
          <p:cNvPr id="91" name="Google Shape;91;p4"/>
          <p:cNvSpPr txBox="1"/>
          <p:nvPr/>
        </p:nvSpPr>
        <p:spPr>
          <a:xfrm>
            <a:off x="421925" y="5004300"/>
            <a:ext cx="11388300" cy="64920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1200" b="1" i="1" u="none" strike="noStrike" cap="none" dirty="0">
                <a:solidFill>
                  <a:schemeClr val="dk1"/>
                </a:solidFill>
                <a:latin typeface="Arial"/>
                <a:ea typeface="Arial"/>
                <a:cs typeface="Arial"/>
                <a:sym typeface="Arial"/>
              </a:rPr>
              <a:t>Perceived Control and Attitude toward Authority: </a:t>
            </a:r>
            <a:endParaRPr lang="en-US" sz="1200" b="0" i="1" u="none" strike="noStrike" cap="none" dirty="0">
              <a:solidFill>
                <a:schemeClr val="dk1"/>
              </a:solidFill>
              <a:latin typeface="Arial"/>
              <a:ea typeface="Arial"/>
              <a:cs typeface="Arial"/>
              <a:sym typeface="Arial"/>
            </a:endParaRPr>
          </a:p>
          <a:p>
            <a:pPr marL="0" marR="0" lvl="0" indent="0" algn="just" rtl="0">
              <a:lnSpc>
                <a:spcPct val="115000"/>
              </a:lnSpc>
              <a:spcBef>
                <a:spcPts val="0"/>
              </a:spcBef>
              <a:spcAft>
                <a:spcPts val="0"/>
              </a:spcAft>
              <a:buClr>
                <a:srgbClr val="000000"/>
              </a:buClr>
              <a:buSzPts val="900"/>
              <a:buFont typeface="Arial"/>
              <a:buNone/>
            </a:pPr>
            <a:r>
              <a:rPr lang="en-US" sz="1200" dirty="0">
                <a:solidFill>
                  <a:schemeClr val="dk1"/>
                </a:solidFill>
              </a:rPr>
              <a:t>Fee views t</a:t>
            </a:r>
            <a:r>
              <a:rPr lang="en-US" sz="1200" dirty="0">
                <a:solidFill>
                  <a:srgbClr val="FF0000"/>
                </a:solidFill>
              </a:rPr>
              <a:t>echnology's output as a suggestion</a:t>
            </a:r>
            <a:r>
              <a:rPr lang="en-US" sz="1200" dirty="0">
                <a:solidFill>
                  <a:schemeClr val="dk1"/>
                </a:solidFill>
              </a:rPr>
              <a:t> that they can </a:t>
            </a:r>
            <a:r>
              <a:rPr lang="en-US" sz="1200" dirty="0">
                <a:solidFill>
                  <a:srgbClr val="FF0000"/>
                </a:solidFill>
              </a:rPr>
              <a:t>challenge</a:t>
            </a:r>
            <a:r>
              <a:rPr lang="en-US" sz="1200" dirty="0">
                <a:solidFill>
                  <a:schemeClr val="dk1"/>
                </a:solidFill>
              </a:rPr>
              <a:t> or </a:t>
            </a:r>
            <a:r>
              <a:rPr lang="en-US" sz="1200" dirty="0">
                <a:solidFill>
                  <a:srgbClr val="FF0000"/>
                </a:solidFill>
              </a:rPr>
              <a:t>change</a:t>
            </a:r>
            <a:r>
              <a:rPr lang="en-US" sz="1200" dirty="0">
                <a:solidFill>
                  <a:schemeClr val="dk1"/>
                </a:solidFill>
              </a:rPr>
              <a:t>. As a result, Fee often feels that they have </a:t>
            </a:r>
            <a:r>
              <a:rPr lang="en-US" sz="1200" dirty="0">
                <a:solidFill>
                  <a:srgbClr val="FF0000"/>
                </a:solidFill>
              </a:rPr>
              <a:t>control in the experiences they have when they use technology.</a:t>
            </a:r>
            <a:endParaRPr lang="en-US" sz="1200" i="0" u="none" strike="noStrike" cap="none" dirty="0">
              <a:solidFill>
                <a:srgbClr val="FF0000"/>
              </a:solidFill>
            </a:endParaRPr>
          </a:p>
        </p:txBody>
      </p:sp>
      <p:sp>
        <p:nvSpPr>
          <p:cNvPr id="92" name="Google Shape;92;p4"/>
          <p:cNvSpPr txBox="1"/>
          <p:nvPr/>
        </p:nvSpPr>
        <p:spPr>
          <a:xfrm>
            <a:off x="427325" y="5929850"/>
            <a:ext cx="11388300" cy="61230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15000"/>
              </a:lnSpc>
              <a:spcBef>
                <a:spcPts val="0"/>
              </a:spcBef>
              <a:spcAft>
                <a:spcPts val="0"/>
              </a:spcAft>
              <a:buClr>
                <a:srgbClr val="000000"/>
              </a:buClr>
              <a:buSzPts val="800"/>
              <a:buFont typeface="Arial"/>
              <a:buNone/>
            </a:pPr>
            <a:r>
              <a:rPr lang="en-US" sz="1200" b="1" i="1" u="none" strike="noStrike" cap="none" dirty="0">
                <a:solidFill>
                  <a:schemeClr val="dk1"/>
                </a:solidFill>
                <a:latin typeface="Arial"/>
                <a:ea typeface="Arial"/>
                <a:cs typeface="Arial"/>
                <a:sym typeface="Arial"/>
              </a:rPr>
              <a:t>Technology Self-Efficacy: </a:t>
            </a:r>
            <a:r>
              <a:rPr lang="en-US" sz="1200" dirty="0">
                <a:solidFill>
                  <a:schemeClr val="dk1"/>
                </a:solidFill>
              </a:rPr>
              <a:t>Fee has </a:t>
            </a:r>
            <a:r>
              <a:rPr lang="en-US" sz="1200" dirty="0">
                <a:solidFill>
                  <a:srgbClr val="FF0000"/>
                </a:solidFill>
              </a:rPr>
              <a:t>average technology self-efficacy </a:t>
            </a:r>
            <a:r>
              <a:rPr lang="en-US" sz="1200" dirty="0">
                <a:solidFill>
                  <a:schemeClr val="dk1"/>
                </a:solidFill>
              </a:rPr>
              <a:t>than their peers about doing </a:t>
            </a:r>
            <a:r>
              <a:rPr lang="en-US" sz="1200" dirty="0">
                <a:solidFill>
                  <a:srgbClr val="FF0000"/>
                </a:solidFill>
              </a:rPr>
              <a:t>unfamiliar</a:t>
            </a:r>
            <a:r>
              <a:rPr lang="en-US" sz="1200" dirty="0">
                <a:solidFill>
                  <a:schemeClr val="dk1"/>
                </a:solidFill>
              </a:rPr>
              <a:t> computing tasks. If problems arise with technology, Fee often </a:t>
            </a:r>
            <a:r>
              <a:rPr lang="en-US" sz="1200" dirty="0">
                <a:solidFill>
                  <a:srgbClr val="FF0000"/>
                </a:solidFill>
              </a:rPr>
              <a:t>blames the technology</a:t>
            </a:r>
            <a:r>
              <a:rPr lang="en-US" sz="1200" dirty="0">
                <a:solidFill>
                  <a:schemeClr val="dk1"/>
                </a:solidFill>
              </a:rPr>
              <a:t> for the problems. This affects whether and how they will persevere with a task.</a:t>
            </a:r>
            <a:endParaRPr lang="en-US" sz="1200" i="0" u="none" strike="noStrike" cap="none" dirty="0">
              <a:solidFill>
                <a:schemeClr val="dk1"/>
              </a:solidFill>
            </a:endParaRPr>
          </a:p>
        </p:txBody>
      </p:sp>
      <p:sp>
        <p:nvSpPr>
          <p:cNvPr id="93" name="Google Shape;93;p4"/>
          <p:cNvSpPr txBox="1"/>
          <p:nvPr/>
        </p:nvSpPr>
        <p:spPr>
          <a:xfrm>
            <a:off x="421925" y="4100374"/>
            <a:ext cx="11388300" cy="729088"/>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15000"/>
              </a:lnSpc>
              <a:spcBef>
                <a:spcPts val="0"/>
              </a:spcBef>
              <a:spcAft>
                <a:spcPts val="0"/>
              </a:spcAft>
              <a:buClr>
                <a:srgbClr val="000000"/>
              </a:buClr>
              <a:buSzPts val="800"/>
              <a:buFont typeface="Arial"/>
              <a:buNone/>
            </a:pPr>
            <a:r>
              <a:rPr lang="en-US" sz="1200" b="1" i="1" u="none" strike="noStrike" cap="none" dirty="0">
                <a:solidFill>
                  <a:schemeClr val="dk1"/>
                </a:solidFill>
                <a:latin typeface="Arial"/>
                <a:ea typeface="Arial"/>
                <a:cs typeface="Arial"/>
                <a:sym typeface="Arial"/>
              </a:rPr>
              <a:t>Technology Privacy and Security: </a:t>
            </a:r>
            <a:r>
              <a:rPr lang="en-US" sz="1200" dirty="0">
                <a:solidFill>
                  <a:srgbClr val="212529"/>
                </a:solidFill>
              </a:rPr>
              <a:t>Fee </a:t>
            </a:r>
            <a:r>
              <a:rPr lang="en-US" sz="1200" dirty="0">
                <a:solidFill>
                  <a:srgbClr val="FF0000"/>
                </a:solidFill>
              </a:rPr>
              <a:t>fears losing personal information</a:t>
            </a:r>
            <a:r>
              <a:rPr lang="en-US" sz="1200" dirty="0">
                <a:solidFill>
                  <a:srgbClr val="212529"/>
                </a:solidFill>
              </a:rPr>
              <a:t>, like their identity, to </a:t>
            </a:r>
            <a:r>
              <a:rPr lang="en-US" sz="1200" dirty="0">
                <a:solidFill>
                  <a:srgbClr val="FF0000"/>
                </a:solidFill>
              </a:rPr>
              <a:t>new features or apps</a:t>
            </a:r>
            <a:r>
              <a:rPr lang="en-US" sz="1200" dirty="0">
                <a:solidFill>
                  <a:srgbClr val="212529"/>
                </a:solidFill>
              </a:rPr>
              <a:t> and is somewhat </a:t>
            </a:r>
            <a:r>
              <a:rPr lang="en-US" sz="1200" dirty="0">
                <a:solidFill>
                  <a:srgbClr val="FF0000"/>
                </a:solidFill>
              </a:rPr>
              <a:t>worried about people knowing their location</a:t>
            </a:r>
            <a:r>
              <a:rPr lang="en-US" sz="1200" dirty="0">
                <a:solidFill>
                  <a:srgbClr val="212529"/>
                </a:solidFill>
              </a:rPr>
              <a:t>. Because they tend to </a:t>
            </a:r>
            <a:r>
              <a:rPr lang="en-US" sz="1200" dirty="0">
                <a:solidFill>
                  <a:srgbClr val="FF0000"/>
                </a:solidFill>
              </a:rPr>
              <a:t>rely on their own device</a:t>
            </a:r>
            <a:r>
              <a:rPr lang="en-US" sz="1200" dirty="0">
                <a:solidFill>
                  <a:srgbClr val="212529"/>
                </a:solidFill>
              </a:rPr>
              <a:t>, their </a:t>
            </a:r>
            <a:r>
              <a:rPr lang="en-US" sz="1200" dirty="0">
                <a:solidFill>
                  <a:srgbClr val="FF0000"/>
                </a:solidFill>
              </a:rPr>
              <a:t>perception of technological features as being risky is medium</a:t>
            </a:r>
            <a:r>
              <a:rPr lang="en-US" sz="1200" dirty="0">
                <a:solidFill>
                  <a:srgbClr val="212529"/>
                </a:solidFill>
              </a:rPr>
              <a:t> due to their cultural values and familiarity with technology.</a:t>
            </a:r>
            <a:endParaRPr lang="en-US" sz="1200" i="0" u="none" strike="noStrike" cap="none" dirty="0">
              <a:solidFill>
                <a:srgbClr val="212529"/>
              </a:solidFill>
            </a:endParaRPr>
          </a:p>
        </p:txBody>
      </p:sp>
      <p:sp>
        <p:nvSpPr>
          <p:cNvPr id="94" name="Google Shape;94;p4"/>
          <p:cNvSpPr/>
          <p:nvPr/>
        </p:nvSpPr>
        <p:spPr>
          <a:xfrm>
            <a:off x="4204050" y="287475"/>
            <a:ext cx="5832300" cy="1017300"/>
          </a:xfrm>
          <a:prstGeom prst="rect">
            <a:avLst/>
          </a:prstGeom>
          <a:solidFill>
            <a:srgbClr val="FFFFFF"/>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15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 name="Google Shape;95;p4"/>
          <p:cNvSpPr txBox="1"/>
          <p:nvPr/>
        </p:nvSpPr>
        <p:spPr>
          <a:xfrm>
            <a:off x="4204050" y="4850"/>
            <a:ext cx="6507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666666"/>
              </a:solidFill>
              <a:latin typeface="Arial"/>
              <a:ea typeface="Arial"/>
              <a:cs typeface="Arial"/>
              <a:sym typeface="Arial"/>
            </a:endParaRPr>
          </a:p>
        </p:txBody>
      </p:sp>
      <p:sp>
        <p:nvSpPr>
          <p:cNvPr id="96" name="Google Shape;96;p4"/>
          <p:cNvSpPr txBox="1"/>
          <p:nvPr/>
        </p:nvSpPr>
        <p:spPr>
          <a:xfrm>
            <a:off x="2893425" y="225350"/>
            <a:ext cx="8916900" cy="10794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300" dirty="0">
                <a:solidFill>
                  <a:schemeClr val="dk1"/>
                </a:solidFill>
                <a:latin typeface="Calibri"/>
                <a:ea typeface="Calibri"/>
                <a:cs typeface="Calibri"/>
                <a:sym typeface="Calibri"/>
              </a:rPr>
              <a:t>&lt;Fill out Ash’s background here&gt;</a:t>
            </a:r>
            <a:endParaRPr sz="1300" dirty="0">
              <a:solidFill>
                <a:schemeClr val="dk1"/>
              </a:solidFill>
              <a:latin typeface="Calibri"/>
              <a:ea typeface="Calibri"/>
              <a:cs typeface="Calibri"/>
              <a:sym typeface="Calibri"/>
            </a:endParaRPr>
          </a:p>
        </p:txBody>
      </p:sp>
      <p:pic>
        <p:nvPicPr>
          <p:cNvPr id="3" name="Picture 2">
            <a:extLst>
              <a:ext uri="{FF2B5EF4-FFF2-40B4-BE49-F238E27FC236}">
                <a16:creationId xmlns:a16="http://schemas.microsoft.com/office/drawing/2014/main" id="{1FB0175E-2F11-0062-D3B2-050DB0D7DEDD}"/>
              </a:ext>
            </a:extLst>
          </p:cNvPr>
          <p:cNvPicPr>
            <a:picLocks noChangeAspect="1"/>
          </p:cNvPicPr>
          <p:nvPr/>
        </p:nvPicPr>
        <p:blipFill>
          <a:blip r:embed="rId3"/>
          <a:stretch>
            <a:fillRect/>
          </a:stretch>
        </p:blipFill>
        <p:spPr>
          <a:xfrm>
            <a:off x="381675" y="575743"/>
            <a:ext cx="2447940" cy="243837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6869</TotalTime>
  <Words>308</Words>
  <Application>Microsoft Macintosh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Perdriau, Christopher Harold</dc:creator>
  <cp:lastModifiedBy>Busteed, Alec B</cp:lastModifiedBy>
  <cp:revision>2</cp:revision>
  <dcterms:created xsi:type="dcterms:W3CDTF">2021-03-11T16:18:58Z</dcterms:created>
  <dcterms:modified xsi:type="dcterms:W3CDTF">2024-07-23T16:49:19Z</dcterms:modified>
</cp:coreProperties>
</file>